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78" r:id="rId3"/>
    <p:sldId id="296" r:id="rId4"/>
    <p:sldId id="295" r:id="rId5"/>
    <p:sldId id="291" r:id="rId6"/>
    <p:sldId id="298" r:id="rId7"/>
    <p:sldId id="299" r:id="rId8"/>
    <p:sldId id="293" r:id="rId9"/>
    <p:sldId id="297" r:id="rId10"/>
    <p:sldId id="279" r:id="rId11"/>
    <p:sldId id="280" r:id="rId12"/>
    <p:sldId id="282" r:id="rId13"/>
    <p:sldId id="264" r:id="rId14"/>
    <p:sldId id="287" r:id="rId15"/>
    <p:sldId id="288" r:id="rId16"/>
    <p:sldId id="289" r:id="rId17"/>
    <p:sldId id="281" r:id="rId18"/>
    <p:sldId id="283" r:id="rId19"/>
    <p:sldId id="285" r:id="rId20"/>
    <p:sldId id="301" r:id="rId21"/>
    <p:sldId id="302" r:id="rId22"/>
    <p:sldId id="304" r:id="rId23"/>
    <p:sldId id="284" r:id="rId24"/>
    <p:sldId id="274" r:id="rId25"/>
    <p:sldId id="292" r:id="rId26"/>
    <p:sldId id="294" r:id="rId27"/>
  </p:sldIdLst>
  <p:sldSz cx="9906000" cy="6858000" type="A4"/>
  <p:notesSz cx="6888163" cy="10020300"/>
  <p:defaultTextStyle>
    <a:defPPr>
      <a:defRPr lang="nl-NL"/>
    </a:defPPr>
    <a:lvl1pPr marL="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714"/>
    <a:srgbClr val="E7E209"/>
    <a:srgbClr val="1DD367"/>
    <a:srgbClr val="F26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86" autoAdjust="0"/>
  </p:normalViewPr>
  <p:slideViewPr>
    <p:cSldViewPr>
      <p:cViewPr varScale="1">
        <p:scale>
          <a:sx n="62" d="100"/>
          <a:sy n="62" d="100"/>
        </p:scale>
        <p:origin x="-888" y="-7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BAC3E3A1-E41A-4227-B246-4EC9AF64CA8B}" type="datetimeFigureOut">
              <a:rPr lang="nl-NL" smtClean="0"/>
              <a:pPr/>
              <a:t>29-8-2022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730250" y="750888"/>
            <a:ext cx="54276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42FA3D68-68B2-4A20-AD73-D85ACFD72D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96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Welkomswoord</a:t>
            </a:r>
            <a:endParaRPr lang="nl-NL" dirty="0" smtClean="0"/>
          </a:p>
          <a:p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1584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300" dirty="0"/>
              <a:t>We vinden het echter veel leuker om zélf wat te ontwerpen en te delen met iedereen die interesse heeft.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300" dirty="0"/>
              <a:t>Maar wat maak je dan? </a:t>
            </a:r>
          </a:p>
          <a:p>
            <a:r>
              <a:rPr lang="nl-NL" sz="1300" dirty="0"/>
              <a:t>We hebben uiteindelijk gekozen voor een eigen mini-spelcomputer</a:t>
            </a:r>
          </a:p>
          <a:p>
            <a:r>
              <a:rPr lang="nl-NL" sz="1300" dirty="0"/>
              <a:t>Dit is speciaal ontworpen om laagdrempelig te zijn, maar met veel potentie! </a:t>
            </a:r>
          </a:p>
          <a:p>
            <a:r>
              <a:rPr lang="nl-NL" sz="1300" dirty="0"/>
              <a:t>Je kunt erg geen Mario op spelen en zelfs </a:t>
            </a:r>
            <a:r>
              <a:rPr lang="nl-NL" sz="1300" dirty="0" err="1"/>
              <a:t>snake</a:t>
            </a:r>
            <a:r>
              <a:rPr lang="nl-NL" sz="1300" dirty="0"/>
              <a:t> is (bijna) niet mogelijk. </a:t>
            </a:r>
          </a:p>
          <a:p>
            <a:r>
              <a:rPr lang="nl-NL" sz="1300" dirty="0"/>
              <a:t>Kortom; we zijn creatief aardig uitgedaagd tijdens het programmeren.</a:t>
            </a:r>
          </a:p>
          <a:p>
            <a:r>
              <a:rPr lang="nl-NL" sz="1300" dirty="0"/>
              <a:t>Deze spelcomputer komt centraal te staan in onze toekomstige workshops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54" indent="-181154">
              <a:buFont typeface="Arial" pitchFamily="34" charset="0"/>
              <a:buChar char="•"/>
            </a:pPr>
            <a:r>
              <a:rPr lang="nl-NL" dirty="0" smtClean="0"/>
              <a:t>Het</a:t>
            </a:r>
            <a:r>
              <a:rPr lang="nl-NL" baseline="0" dirty="0" smtClean="0"/>
              <a:t> startte met een handschetsje van </a:t>
            </a:r>
            <a:r>
              <a:rPr lang="nl-NL" baseline="0" dirty="0" err="1" smtClean="0"/>
              <a:t>Jacko</a:t>
            </a:r>
            <a:endParaRPr lang="nl-NL" baseline="0" dirty="0" smtClean="0"/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Wat we vervolgens op een </a:t>
            </a:r>
            <a:r>
              <a:rPr lang="nl-NL" baseline="0" dirty="0" err="1" smtClean="0"/>
              <a:t>prikboardje</a:t>
            </a:r>
            <a:r>
              <a:rPr lang="nl-NL" baseline="0" dirty="0" smtClean="0"/>
              <a:t> hebben getest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Er hebben meerdere versies de revue gepasseerd – die in meer of mindere mate geschikt bleken voor ons doel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Om uiteindelijk tot het huidige ontwerp te komen.</a:t>
            </a:r>
          </a:p>
          <a:p>
            <a:pPr marL="181154" indent="-181154"/>
            <a:endParaRPr lang="nl-NL" baseline="0" dirty="0" smtClean="0"/>
          </a:p>
          <a:p>
            <a:pPr marL="181154" indent="-181154">
              <a:buFont typeface="Arial" pitchFamily="34" charset="0"/>
              <a:buChar char="•"/>
            </a:pPr>
            <a:endParaRPr lang="nl-NL" baseline="0" dirty="0" smtClean="0"/>
          </a:p>
          <a:p>
            <a:pPr marL="181154" indent="-181154">
              <a:buFont typeface="Arial" pitchFamily="34" charset="0"/>
              <a:buChar char="•"/>
            </a:pPr>
            <a:endParaRPr lang="nl-NL" baseline="0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039">
              <a:defRPr/>
            </a:pPr>
            <a:r>
              <a:rPr lang="nl-NL" dirty="0" smtClean="0"/>
              <a:t>De</a:t>
            </a:r>
            <a:r>
              <a:rPr lang="nl-NL" baseline="0" dirty="0" smtClean="0"/>
              <a:t> computerchip is dezelfde als in </a:t>
            </a:r>
            <a:r>
              <a:rPr lang="nl-NL" baseline="0" dirty="0" err="1" smtClean="0"/>
              <a:t>Arduino</a:t>
            </a:r>
            <a:endParaRPr lang="nl-NL" dirty="0" smtClean="0"/>
          </a:p>
          <a:p>
            <a:pPr defTabSz="966039">
              <a:defRPr/>
            </a:pPr>
            <a:r>
              <a:rPr lang="nl-NL" dirty="0" smtClean="0"/>
              <a:t>Kijk, dit is een </a:t>
            </a:r>
            <a:r>
              <a:rPr lang="nl-NL" dirty="0" err="1" smtClean="0"/>
              <a:t>Arduino</a:t>
            </a:r>
            <a:r>
              <a:rPr lang="nl-NL" dirty="0" smtClean="0"/>
              <a:t> </a:t>
            </a:r>
            <a:r>
              <a:rPr lang="nl-NL" dirty="0" err="1" smtClean="0"/>
              <a:t>Uno</a:t>
            </a:r>
            <a:r>
              <a:rPr lang="nl-NL" dirty="0" smtClean="0"/>
              <a:t> –&gt; Heeft iemand hier ervaring mee?</a:t>
            </a:r>
          </a:p>
          <a:p>
            <a:endParaRPr lang="nl-NL" dirty="0" smtClean="0"/>
          </a:p>
          <a:p>
            <a:r>
              <a:rPr lang="nl-NL" dirty="0" smtClean="0"/>
              <a:t>In het kort - Wat is </a:t>
            </a:r>
            <a:r>
              <a:rPr lang="nl-NL" dirty="0" err="1" smtClean="0"/>
              <a:t>Arduino</a:t>
            </a:r>
            <a:r>
              <a:rPr lang="nl-NL" dirty="0" smtClean="0"/>
              <a:t>? </a:t>
            </a:r>
          </a:p>
          <a:p>
            <a:r>
              <a:rPr lang="nl-NL" dirty="0" err="1" smtClean="0"/>
              <a:t>Arduino</a:t>
            </a:r>
            <a:r>
              <a:rPr lang="nl-NL" dirty="0" smtClean="0"/>
              <a:t> is een opensource computerplatform bedoeld om het werken met computerchips</a:t>
            </a:r>
            <a:r>
              <a:rPr lang="nl-NL" baseline="0" dirty="0" smtClean="0"/>
              <a:t> </a:t>
            </a:r>
            <a:r>
              <a:rPr lang="nl-NL" dirty="0" smtClean="0"/>
              <a:t>eenvoudig te maken. </a:t>
            </a:r>
          </a:p>
          <a:p>
            <a:r>
              <a:rPr lang="nl-NL" dirty="0" smtClean="0"/>
              <a:t>Het platform is bedoeld voor IEDEREEN die geïnteresseerd is in het maken en ontwerpen van leuke toepassingen.</a:t>
            </a:r>
          </a:p>
          <a:p>
            <a:endParaRPr lang="nl-NL" dirty="0" smtClean="0"/>
          </a:p>
          <a:p>
            <a:r>
              <a:rPr lang="nl-NL" dirty="0" smtClean="0"/>
              <a:t>Op deze </a:t>
            </a:r>
            <a:r>
              <a:rPr lang="nl-NL" dirty="0" err="1" smtClean="0"/>
              <a:t>Arduino</a:t>
            </a:r>
            <a:r>
              <a:rPr lang="nl-NL" dirty="0" smtClean="0"/>
              <a:t> </a:t>
            </a:r>
            <a:r>
              <a:rPr lang="nl-NL" dirty="0" err="1" smtClean="0"/>
              <a:t>Uno</a:t>
            </a:r>
            <a:r>
              <a:rPr lang="nl-NL" dirty="0" smtClean="0"/>
              <a:t> kan bv eenvoudig een extra</a:t>
            </a:r>
            <a:r>
              <a:rPr lang="nl-NL" baseline="0" dirty="0" smtClean="0"/>
              <a:t> </a:t>
            </a:r>
            <a:r>
              <a:rPr lang="nl-NL" dirty="0" smtClean="0"/>
              <a:t>printje worden bevestigd om met de</a:t>
            </a:r>
            <a:r>
              <a:rPr lang="nl-NL" baseline="0" dirty="0" smtClean="0"/>
              <a:t> buitenwereld te communiceren.</a:t>
            </a:r>
          </a:p>
          <a:p>
            <a:r>
              <a:rPr lang="nl-NL" sz="1300" dirty="0"/>
              <a:t>De </a:t>
            </a:r>
            <a:r>
              <a:rPr lang="nl-NL" sz="1300" dirty="0" err="1"/>
              <a:t>Arduino</a:t>
            </a:r>
            <a:r>
              <a:rPr lang="nl-NL" sz="1300" dirty="0"/>
              <a:t> kan worden geprogrammeerd met een gratis opensource ontwikkelomgeving.</a:t>
            </a:r>
          </a:p>
          <a:p>
            <a:r>
              <a:rPr lang="nl-NL" sz="1300" dirty="0" err="1"/>
              <a:t>Arduino</a:t>
            </a:r>
            <a:r>
              <a:rPr lang="nl-NL" sz="1300" dirty="0"/>
              <a:t> wordt over de gehele wereld gebruikt en is vaak de kern van vele projecten</a:t>
            </a:r>
          </a:p>
          <a:p>
            <a:r>
              <a:rPr lang="nl-NL" sz="1300" dirty="0"/>
              <a:t>Er zijn op het internet dan ook heel veel voorbeelden van toepassingen te vinden.</a:t>
            </a:r>
          </a:p>
          <a:p>
            <a:pPr defTabSz="966039">
              <a:defRPr/>
            </a:pPr>
            <a:endParaRPr lang="nl-NL" dirty="0" smtClean="0"/>
          </a:p>
          <a:p>
            <a:pPr defTabSz="966039">
              <a:defRPr/>
            </a:pPr>
            <a:r>
              <a:rPr lang="nl-NL" dirty="0" smtClean="0"/>
              <a:t>Er bestaan verschillende </a:t>
            </a:r>
            <a:r>
              <a:rPr lang="nl-NL" dirty="0" err="1" smtClean="0"/>
              <a:t>Arduino</a:t>
            </a:r>
            <a:r>
              <a:rPr lang="nl-NL" baseline="0" dirty="0" smtClean="0"/>
              <a:t> uitvoeringen – kleine, grotere – maar wat ze allemaal gemeen hebben is de computerchip; ATMEGA328</a:t>
            </a:r>
          </a:p>
          <a:p>
            <a:r>
              <a:rPr lang="nl-NL" sz="1300" dirty="0"/>
              <a:t>Dit is de reden dat deze chip ook in onze spelcomputer zit.</a:t>
            </a:r>
          </a:p>
          <a:p>
            <a:r>
              <a:rPr lang="nl-NL" sz="1300" dirty="0"/>
              <a:t>Alle eigenschappen van </a:t>
            </a:r>
            <a:r>
              <a:rPr lang="nl-NL" sz="1300" dirty="0" err="1"/>
              <a:t>Arduino</a:t>
            </a:r>
            <a:r>
              <a:rPr lang="nl-NL" sz="1300" dirty="0"/>
              <a:t> zitten dus ook in onze spelcomputer</a:t>
            </a:r>
          </a:p>
          <a:p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De </a:t>
            </a:r>
            <a:r>
              <a:rPr lang="nl-NL" dirty="0" err="1" smtClean="0"/>
              <a:t>Leds</a:t>
            </a:r>
            <a:r>
              <a:rPr lang="nl-NL" dirty="0" smtClean="0"/>
              <a:t> &amp; Button</a:t>
            </a:r>
            <a:r>
              <a:rPr lang="nl-NL" baseline="0" dirty="0" smtClean="0"/>
              <a:t> zijn uiteraard bedoeld om met de buitenwereld te communiceren.</a:t>
            </a:r>
          </a:p>
          <a:p>
            <a:r>
              <a:rPr lang="nl-NL" baseline="0" dirty="0" smtClean="0"/>
              <a:t>Wij hebben ze aan de bovenkant gemonteerd om de spelcomputer ook in een kastje te kunnen monteren</a:t>
            </a:r>
          </a:p>
          <a:p>
            <a:r>
              <a:rPr lang="nl-NL" baseline="0" dirty="0" smtClean="0"/>
              <a:t>Er wordt voor de aansturing van de </a:t>
            </a:r>
            <a:r>
              <a:rPr lang="nl-NL" baseline="0" dirty="0" err="1" smtClean="0"/>
              <a:t>LEDs</a:t>
            </a:r>
            <a:r>
              <a:rPr lang="nl-NL" baseline="0" dirty="0" smtClean="0"/>
              <a:t> een speciale techniek gebruikt waarmee het mogelijk is om met slecht 6 I/O pinnen toch 30 </a:t>
            </a:r>
            <a:r>
              <a:rPr lang="nl-NL" baseline="0" dirty="0" err="1" smtClean="0"/>
              <a:t>LEDs</a:t>
            </a:r>
            <a:r>
              <a:rPr lang="nl-NL" baseline="0" dirty="0" smtClean="0"/>
              <a:t> aan te sturen.</a:t>
            </a:r>
          </a:p>
          <a:p>
            <a:r>
              <a:rPr lang="nl-NL" baseline="0" dirty="0" smtClean="0"/>
              <a:t>Deze methode heet </a:t>
            </a:r>
            <a:r>
              <a:rPr lang="nl-NL" baseline="0" dirty="0" err="1" smtClean="0"/>
              <a:t>CharliePlexing</a:t>
            </a:r>
            <a:r>
              <a:rPr lang="nl-NL" baseline="0" dirty="0" smtClean="0"/>
              <a:t>, genoemd naar Charles (Charlie) M. Allen, een engineer bij chipfabrikant Maxim die de methode in 2001 ontwikkeld heeft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De </a:t>
            </a:r>
            <a:r>
              <a:rPr lang="nl-NL" dirty="0" smtClean="0"/>
              <a:t>spelcomputer </a:t>
            </a:r>
            <a:r>
              <a:rPr lang="nl-NL" dirty="0" smtClean="0"/>
              <a:t>kan met</a:t>
            </a:r>
            <a:r>
              <a:rPr lang="nl-NL" baseline="0" dirty="0" smtClean="0"/>
              <a:t> een 9V batterijtje gevoed worden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Tot slot heeft de spelcomputer een programmeer-connector</a:t>
            </a:r>
            <a:r>
              <a:rPr lang="nl-NL" baseline="0" dirty="0" smtClean="0"/>
              <a:t> om er een spelprogramma  op te kunnen zetten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</a:t>
            </a:r>
            <a:r>
              <a:rPr lang="nl-NL" dirty="0" err="1" smtClean="0"/>
              <a:t>pitch</a:t>
            </a:r>
            <a:r>
              <a:rPr lang="nl-NL" baseline="0" dirty="0" smtClean="0"/>
              <a:t> Solderen</a:t>
            </a:r>
          </a:p>
          <a:p>
            <a:r>
              <a:rPr lang="nl-NL" baseline="0" dirty="0" smtClean="0"/>
              <a:t>==============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</a:t>
            </a:r>
            <a:r>
              <a:rPr lang="nl-NL" dirty="0" err="1" smtClean="0"/>
              <a:t>pitch</a:t>
            </a:r>
            <a:r>
              <a:rPr lang="nl-NL" dirty="0" smtClean="0"/>
              <a:t> Programmeren</a:t>
            </a:r>
            <a:endParaRPr lang="nl-NL" baseline="0" dirty="0" smtClean="0"/>
          </a:p>
          <a:p>
            <a:r>
              <a:rPr lang="nl-NL" baseline="0" dirty="0" smtClean="0"/>
              <a:t>==================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pitch 3D</a:t>
            </a:r>
            <a:r>
              <a:rPr lang="nl-NL" baseline="0" dirty="0" smtClean="0"/>
              <a:t> Printen</a:t>
            </a:r>
          </a:p>
          <a:p>
            <a:r>
              <a:rPr lang="nl-NL" baseline="0" dirty="0" smtClean="0"/>
              <a:t>===============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Destijds had je de sciencefiction serie Startrek op TV.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Eén van de dingen die ze daar hadden was een z.g. </a:t>
            </a:r>
            <a:r>
              <a:rPr lang="nl-NL" baseline="0" dirty="0" err="1" smtClean="0"/>
              <a:t>replicator</a:t>
            </a:r>
            <a:r>
              <a:rPr lang="nl-NL" baseline="0" dirty="0" smtClean="0"/>
              <a:t>,</a:t>
            </a:r>
            <a:br>
              <a:rPr lang="nl-NL" baseline="0" dirty="0" smtClean="0"/>
            </a:br>
            <a:r>
              <a:rPr lang="nl-NL" baseline="0" dirty="0" smtClean="0"/>
              <a:t>dat was een machine die dingen kon creëren.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Zo zie ik een 3D printer ook; deze kan de meest uiteenlopende dingen printen zonder dat je ze hoeft te kopen, bestellen of op voorraad te houden.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Sterker nog; je kan unieke dingen maken die niet eens te koop zijn!</a:t>
            </a:r>
          </a:p>
          <a:p>
            <a:r>
              <a:rPr lang="nl-NL" baseline="0" dirty="0" smtClean="0"/>
              <a:t> &gt;&gt;&gt;&gt;&gt;&gt;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925"/>
            <a:r>
              <a:rPr lang="nl-NL" dirty="0" smtClean="0"/>
              <a:t>Helaas ….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&gt;&gt;&gt;&gt;&gt;&gt;</a:t>
            </a:r>
            <a:endParaRPr lang="nl-NL" baseline="0" dirty="0" smtClean="0"/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Zoals ik al eerder zei heb ik in 2019 een eigen 3D printer gekocht - en was ook meteen verkocht en eraan verknocht – fascinerend om zo’n printertje bezig te zien!!</a:t>
            </a:r>
          </a:p>
          <a:p>
            <a:pPr marL="181154" indent="-181154" defTabSz="966039">
              <a:buFont typeface="Arial" pitchFamily="34" charset="0"/>
              <a:buChar char="•"/>
              <a:defRPr/>
            </a:pPr>
            <a:r>
              <a:rPr lang="nl-NL" baseline="0" dirty="0" smtClean="0"/>
              <a:t>Je ziet hier dat mijn printer zelf ook een dankbaar projectonderwerp is – alles wat geel is zijn mijn toevoegingen</a:t>
            </a:r>
          </a:p>
          <a:p>
            <a:pPr marL="181154" indent="-181154" defTabSz="966039">
              <a:buFont typeface="Arial" pitchFamily="34" charset="0"/>
              <a:buChar char="•"/>
              <a:defRPr/>
            </a:pPr>
            <a:r>
              <a:rPr lang="nl-NL" baseline="0" dirty="0" smtClean="0"/>
              <a:t>Op het internet zijn sites waar talloze 3D ontwerpen worden gedeeld zodat je meteen aan de slag kunt met het ontwerp van een ander.</a:t>
            </a:r>
          </a:p>
          <a:p>
            <a:pPr marL="181154" indent="-181154" defTabSz="966039">
              <a:buFont typeface="Arial" pitchFamily="34" charset="0"/>
              <a:buChar char="•"/>
              <a:defRPr/>
            </a:pPr>
            <a:endParaRPr lang="nl-NL" baseline="0" dirty="0" smtClean="0"/>
          </a:p>
          <a:p>
            <a:pPr marL="181154" indent="-181154"/>
            <a:endParaRPr lang="nl-NL" baseline="0" dirty="0" smtClean="0"/>
          </a:p>
          <a:p>
            <a:pPr defTabSz="966039">
              <a:defRPr/>
            </a:pPr>
            <a:r>
              <a:rPr lang="nl-NL" baseline="0" dirty="0" smtClean="0"/>
              <a:t>&gt;&gt; Zijn er hier mensen die interesse hebben in een 3D print workshop?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039">
              <a:defRPr/>
            </a:pPr>
            <a:r>
              <a:rPr lang="nl-NL" dirty="0" smtClean="0"/>
              <a:t>Elevator pitch 3D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</a:t>
            </a:r>
          </a:p>
          <a:p>
            <a:r>
              <a:rPr lang="nl-NL" dirty="0" smtClean="0"/>
              <a:t>Maar misschien vind</a:t>
            </a:r>
            <a:r>
              <a:rPr lang="nl-NL" baseline="0" dirty="0" smtClean="0"/>
              <a:t> je </a:t>
            </a:r>
            <a:r>
              <a:rPr lang="nl-NL" dirty="0" err="1" smtClean="0"/>
              <a:t>nóg</a:t>
            </a:r>
            <a:r>
              <a:rPr lang="nl-NL" dirty="0" smtClean="0"/>
              <a:t> leuker</a:t>
            </a:r>
            <a:r>
              <a:rPr lang="nl-NL" baseline="0" dirty="0" smtClean="0"/>
              <a:t> om zelf dingen te ontwerpen!</a:t>
            </a:r>
          </a:p>
          <a:p>
            <a:r>
              <a:rPr lang="nl-NL" baseline="0" dirty="0" smtClean="0"/>
              <a:t>Mijn magisch moment is altijd de overgang van je eigen ontwerp ….</a:t>
            </a:r>
          </a:p>
          <a:p>
            <a:r>
              <a:rPr lang="nl-NL" baseline="0" dirty="0" smtClean="0"/>
              <a:t>… naar het fysieke ding die je in je handen kan houden.</a:t>
            </a:r>
          </a:p>
          <a:p>
            <a:pPr defTabSz="966039">
              <a:defRPr/>
            </a:pPr>
            <a:r>
              <a:rPr lang="nl-NL" baseline="0" dirty="0" smtClean="0"/>
              <a:t> &gt;&gt;&gt;&gt;&gt;&gt;</a:t>
            </a:r>
          </a:p>
          <a:p>
            <a:endParaRPr lang="nl-NL" baseline="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 smtClean="0"/>
              <a:t> &gt;&gt;&gt;&gt;&gt;&gt;</a:t>
            </a:r>
          </a:p>
          <a:p>
            <a:r>
              <a:rPr lang="nl-NL" dirty="0" smtClean="0"/>
              <a:t>Ik ben drie jaar geleden begonnen met het simpele 3D ontwerp programma </a:t>
            </a:r>
            <a:r>
              <a:rPr lang="nl-NL" dirty="0" err="1" smtClean="0"/>
              <a:t>TinkerCad</a:t>
            </a:r>
            <a:r>
              <a:rPr lang="nl-NL" baseline="0" dirty="0" smtClean="0"/>
              <a:t> – daarmee kan je echt direct aan de slag.</a:t>
            </a:r>
            <a:endParaRPr lang="nl-NL" dirty="0" smtClean="0"/>
          </a:p>
          <a:p>
            <a:r>
              <a:rPr lang="nl-NL" baseline="0" dirty="0" smtClean="0"/>
              <a:t>Al vrij snel daarna heb ik de stap gewaagd naar het gave – en nog steeds gratis – 3D ontwerpprogramma Fusion360.</a:t>
            </a:r>
          </a:p>
          <a:p>
            <a:r>
              <a:rPr lang="nl-NL" baseline="0" dirty="0" smtClean="0"/>
              <a:t>De </a:t>
            </a:r>
            <a:r>
              <a:rPr lang="nl-NL" baseline="0" dirty="0" err="1" smtClean="0"/>
              <a:t>sky</a:t>
            </a:r>
            <a:r>
              <a:rPr lang="nl-NL" baseline="0" dirty="0" smtClean="0"/>
              <a:t> is the limit met Fusion360 - maar heeft een vrij steile leercurve. </a:t>
            </a:r>
          </a:p>
          <a:p>
            <a:r>
              <a:rPr lang="nl-NL" baseline="0" dirty="0" smtClean="0"/>
              <a:t>Al zijn er wel talloze </a:t>
            </a:r>
            <a:r>
              <a:rPr lang="nl-NL" baseline="0" dirty="0" err="1" smtClean="0"/>
              <a:t>tutorials</a:t>
            </a:r>
            <a:r>
              <a:rPr lang="nl-NL" baseline="0" dirty="0" smtClean="0"/>
              <a:t> op </a:t>
            </a:r>
            <a:r>
              <a:rPr lang="nl-NL" baseline="0" dirty="0" err="1" smtClean="0"/>
              <a:t>YouTube</a:t>
            </a:r>
            <a:r>
              <a:rPr lang="nl-NL" baseline="0" dirty="0" smtClean="0"/>
              <a:t> te vinden.</a:t>
            </a:r>
          </a:p>
          <a:p>
            <a:endParaRPr lang="nl-NL" baseline="0" dirty="0" smtClean="0"/>
          </a:p>
          <a:p>
            <a:pPr defTabSz="966039">
              <a:defRPr/>
            </a:pPr>
            <a:r>
              <a:rPr lang="nl-NL" baseline="0" dirty="0" smtClean="0"/>
              <a:t>&gt;&gt; Zijn er hier mensen die interesse hebben in een workshop 3D Ontwerpen?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039">
              <a:defRPr/>
            </a:pPr>
            <a:r>
              <a:rPr lang="nl-NL" dirty="0" smtClean="0"/>
              <a:t>Elevator pitch elektronica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======================</a:t>
            </a:r>
          </a:p>
          <a:p>
            <a:r>
              <a:rPr lang="nl-NL" sz="1300" dirty="0" smtClean="0"/>
              <a:t>Uit eigen ervaring kan ik je vertellen dat het erg leuk is om zelf </a:t>
            </a:r>
            <a:r>
              <a:rPr lang="nl-NL" sz="1300" dirty="0"/>
              <a:t>een elektronica schakeling </a:t>
            </a:r>
            <a:r>
              <a:rPr lang="nl-NL" sz="1300" dirty="0" smtClean="0"/>
              <a:t>te ontwerpen </a:t>
            </a:r>
            <a:r>
              <a:rPr lang="nl-NL" sz="1300" dirty="0"/>
              <a:t>en bouwen. </a:t>
            </a:r>
          </a:p>
          <a:p>
            <a:endParaRPr lang="nl-NL" dirty="0" smtClean="0"/>
          </a:p>
          <a:p>
            <a:r>
              <a:rPr lang="nl-NL" dirty="0" smtClean="0"/>
              <a:t>Wijzelf </a:t>
            </a:r>
            <a:r>
              <a:rPr lang="nl-NL" dirty="0" smtClean="0"/>
              <a:t>gebruiken het schema-</a:t>
            </a:r>
            <a:r>
              <a:rPr lang="nl-NL" baseline="0" dirty="0" smtClean="0"/>
              <a:t> &amp; print-ontwerp programma </a:t>
            </a:r>
            <a:r>
              <a:rPr lang="nl-NL" dirty="0" err="1" smtClean="0"/>
              <a:t>KiCad</a:t>
            </a:r>
            <a:endParaRPr lang="nl-NL" dirty="0" smtClean="0"/>
          </a:p>
          <a:p>
            <a:endParaRPr lang="nl-NL" dirty="0" smtClean="0"/>
          </a:p>
          <a:p>
            <a:r>
              <a:rPr lang="nl-NL" sz="1300" dirty="0"/>
              <a:t>In deze workshop ga je ontdekken hoe je een simpele schakeling kunt ontwerpen, bouwen, prototypen en verbeteren.</a:t>
            </a:r>
          </a:p>
          <a:p>
            <a:endParaRPr lang="nl-NL" sz="1300" dirty="0"/>
          </a:p>
          <a:p>
            <a:pPr defTabSz="966039">
              <a:defRPr/>
            </a:pPr>
            <a:r>
              <a:rPr lang="nl-NL" baseline="0" dirty="0" smtClean="0"/>
              <a:t>&gt;&gt; Zijn er hier mensen die interesse hebben in een workshop Elektronica Ontwerpen?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925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925"/>
            <a:r>
              <a:rPr lang="nl-NL" dirty="0" smtClean="0"/>
              <a:t>Roland:</a:t>
            </a:r>
          </a:p>
          <a:p>
            <a:pPr marL="297079" indent="-181154">
              <a:buFont typeface="Arial" pitchFamily="34" charset="0"/>
              <a:buChar char="•"/>
            </a:pPr>
            <a:r>
              <a:rPr lang="nl-NL" dirty="0" smtClean="0"/>
              <a:t>Ik ben 62j – woon in Zwolle - Ik werk bij </a:t>
            </a:r>
            <a:r>
              <a:rPr lang="nl-NL" dirty="0" err="1" smtClean="0"/>
              <a:t>TenneT</a:t>
            </a:r>
            <a:r>
              <a:rPr lang="nl-NL" dirty="0" smtClean="0"/>
              <a:t> als </a:t>
            </a:r>
            <a:r>
              <a:rPr lang="nl-NL" dirty="0" err="1" smtClean="0"/>
              <a:t>engineer</a:t>
            </a:r>
            <a:r>
              <a:rPr lang="nl-NL" dirty="0" smtClean="0"/>
              <a:t>.</a:t>
            </a:r>
          </a:p>
          <a:p>
            <a:pPr marL="297079" indent="-181154">
              <a:buFont typeface="Arial" pitchFamily="34" charset="0"/>
              <a:buChar char="•"/>
            </a:pPr>
            <a:r>
              <a:rPr lang="nl-NL" dirty="0" smtClean="0"/>
              <a:t>Ik wilde destijds een eigen 3D printer kopen</a:t>
            </a:r>
            <a:r>
              <a:rPr lang="nl-NL" baseline="0" dirty="0" smtClean="0"/>
              <a:t> maar had nog wat drempelvrees.</a:t>
            </a:r>
            <a:endParaRPr lang="nl-NL" dirty="0" smtClean="0"/>
          </a:p>
          <a:p>
            <a:pPr marL="297079" indent="-181154">
              <a:buFont typeface="Arial" pitchFamily="34" charset="0"/>
              <a:buChar char="•"/>
            </a:pPr>
            <a:r>
              <a:rPr lang="nl-NL" sz="1300" dirty="0"/>
              <a:t>Heb daarom in april 2019 de workshop 3D printen gedaan bij deze jongens, en ben vanaf dat moment terug blijven komen op de TechDen avonden bij Stadkamer.</a:t>
            </a:r>
          </a:p>
          <a:p>
            <a:pPr marL="297079" indent="-181154">
              <a:buFont typeface="Arial" pitchFamily="34" charset="0"/>
              <a:buChar char="•"/>
            </a:pPr>
            <a:r>
              <a:rPr lang="nl-NL" sz="1300" dirty="0"/>
              <a:t>Na die workshop heb ik ook direct mijn 3D printer gekocht en heb ik me 3D ontwerpen aangeleerd.</a:t>
            </a:r>
          </a:p>
          <a:p>
            <a:pPr marL="297079" indent="-181154">
              <a:buFont typeface="Arial" pitchFamily="34" charset="0"/>
              <a:buChar char="•"/>
            </a:pPr>
            <a:r>
              <a:rPr lang="nl-NL" sz="1300" dirty="0"/>
              <a:t>Ik vind het sowieso leuk om nieuwe dingen te leren – en deze slimme jongens van TechDen stimuleren me daar enorm in.</a:t>
            </a:r>
          </a:p>
          <a:p>
            <a:pPr marL="297079" indent="-181154" defTabSz="966039">
              <a:buFont typeface="Arial" pitchFamily="34" charset="0"/>
              <a:buChar char="•"/>
              <a:defRPr/>
            </a:pPr>
            <a:r>
              <a:rPr lang="nl-NL" dirty="0" smtClean="0"/>
              <a:t>Mijn</a:t>
            </a:r>
            <a:r>
              <a:rPr lang="nl-NL" baseline="0" dirty="0" smtClean="0"/>
              <a:t> hobby's zijn o.a. </a:t>
            </a:r>
            <a:r>
              <a:rPr lang="nl-NL" sz="1300" dirty="0"/>
              <a:t>Lego, Elektronica, 3D </a:t>
            </a:r>
            <a:r>
              <a:rPr lang="nl-NL" sz="1300" dirty="0" err="1"/>
              <a:t>printing</a:t>
            </a:r>
            <a:r>
              <a:rPr lang="nl-NL" sz="1300" dirty="0"/>
              <a:t>, </a:t>
            </a:r>
            <a:r>
              <a:rPr lang="nl-NL" sz="1300" dirty="0" err="1"/>
              <a:t>Arduino</a:t>
            </a:r>
            <a:r>
              <a:rPr lang="nl-NL" sz="1300" dirty="0"/>
              <a:t>, </a:t>
            </a:r>
            <a:r>
              <a:rPr lang="nl-NL" sz="1300" dirty="0" err="1"/>
              <a:t>Raspberry</a:t>
            </a:r>
            <a:r>
              <a:rPr lang="nl-NL" sz="1300" dirty="0"/>
              <a:t> Pi, </a:t>
            </a:r>
            <a:r>
              <a:rPr lang="nl-NL" sz="1300" dirty="0" err="1"/>
              <a:t>IoT</a:t>
            </a:r>
            <a:r>
              <a:rPr lang="nl-NL" sz="1300" dirty="0"/>
              <a:t>, ….</a:t>
            </a:r>
          </a:p>
          <a:p>
            <a:pPr marL="115925" defTabSz="966039">
              <a:defRPr/>
            </a:pPr>
            <a:endParaRPr lang="nl-NL" sz="1300" dirty="0"/>
          </a:p>
          <a:p>
            <a:pPr marL="115925"/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039">
              <a:defRPr/>
            </a:pPr>
            <a:r>
              <a:rPr lang="nl-NL" dirty="0" smtClean="0"/>
              <a:t>&gt;&gt; Kort filmpje </a:t>
            </a:r>
            <a:r>
              <a:rPr lang="nl-NL" dirty="0" err="1" smtClean="0"/>
              <a:t>myPC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925"/>
            <a:r>
              <a:rPr lang="nl-NL" dirty="0" smtClean="0"/>
              <a:t>Dé plek waar we samen komen om te leren en bezig te zijn met techniek.</a:t>
            </a:r>
          </a:p>
          <a:p>
            <a:pPr marL="115925"/>
            <a:endParaRPr lang="nl-NL" dirty="0" smtClean="0"/>
          </a:p>
          <a:p>
            <a:pPr marL="115925"/>
            <a:r>
              <a:rPr lang="nl-NL" dirty="0" smtClean="0"/>
              <a:t>De focus ligt daarbij op;</a:t>
            </a:r>
          </a:p>
          <a:p>
            <a:pPr marL="664173" lvl="1" indent="-181154">
              <a:buFont typeface="Arial" pitchFamily="34" charset="0"/>
              <a:buChar char="•"/>
            </a:pPr>
            <a:r>
              <a:rPr lang="nl-NL" dirty="0" smtClean="0"/>
              <a:t> 3D-printen</a:t>
            </a:r>
          </a:p>
          <a:p>
            <a:pPr marL="664173" lvl="1" indent="-181154">
              <a:buFont typeface="Arial" pitchFamily="34" charset="0"/>
              <a:buChar char="•"/>
            </a:pPr>
            <a:r>
              <a:rPr lang="nl-NL" dirty="0" smtClean="0"/>
              <a:t> Solderen</a:t>
            </a:r>
          </a:p>
          <a:p>
            <a:pPr marL="664173" lvl="1" indent="-181154">
              <a:buFont typeface="Arial" pitchFamily="34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Arduino’s</a:t>
            </a:r>
            <a:endParaRPr lang="nl-NL" dirty="0" smtClean="0"/>
          </a:p>
          <a:p>
            <a:pPr marL="664173" lvl="1" indent="-181154">
              <a:buFont typeface="Arial" pitchFamily="34" charset="0"/>
              <a:buChar char="•"/>
            </a:pPr>
            <a:r>
              <a:rPr lang="nl-NL" dirty="0" smtClean="0"/>
              <a:t> Elektronica</a:t>
            </a:r>
          </a:p>
          <a:p>
            <a:pPr marL="664173" lvl="1" indent="-181154">
              <a:buFont typeface="Arial" pitchFamily="34" charset="0"/>
              <a:buChar char="•"/>
            </a:pPr>
            <a:r>
              <a:rPr lang="nl-NL" dirty="0" smtClean="0"/>
              <a:t> en Programmeren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300" dirty="0"/>
              <a:t>Je kent ons misschien van de eerdere workshops solderen?</a:t>
            </a:r>
          </a:p>
          <a:p>
            <a:r>
              <a:rPr lang="nl-NL" sz="1300" dirty="0"/>
              <a:t>Dit werd uitgevoerd met kitjes die online besteld werden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ige driehoek 9"/>
          <p:cNvSpPr/>
          <p:nvPr/>
        </p:nvSpPr>
        <p:spPr>
          <a:xfrm>
            <a:off x="-1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742950" y="1752604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15" rIns="45715"/>
          <a:lstStyle>
            <a:lvl1pPr marL="0" marR="64000" indent="0" algn="r">
              <a:buNone/>
              <a:defRPr>
                <a:solidFill>
                  <a:schemeClr val="tx2"/>
                </a:solidFill>
              </a:defRPr>
            </a:lvl1pPr>
            <a:lvl2pPr marL="457145" indent="0" algn="ctr">
              <a:buNone/>
            </a:lvl2pPr>
            <a:lvl3pPr marL="914290" indent="0" algn="ctr">
              <a:buNone/>
            </a:lvl3pPr>
            <a:lvl4pPr marL="1371435" indent="0" algn="ctr">
              <a:buNone/>
            </a:lvl4pPr>
            <a:lvl5pPr marL="1828581" indent="0" algn="ctr">
              <a:buNone/>
            </a:lvl5pPr>
            <a:lvl6pPr marL="2285726" indent="0" algn="ctr">
              <a:buNone/>
            </a:lvl6pPr>
            <a:lvl7pPr marL="2742871" indent="0" algn="ctr">
              <a:buNone/>
            </a:lvl7pPr>
            <a:lvl8pPr marL="3200016" indent="0" algn="ctr">
              <a:buNone/>
            </a:lvl8pPr>
            <a:lvl9pPr marL="3657161" indent="0" algn="ctr">
              <a:buNone/>
            </a:lvl9pPr>
            <a:extLst/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grpSp>
        <p:nvGrpSpPr>
          <p:cNvPr id="2" name="Groep 1"/>
          <p:cNvGrpSpPr/>
          <p:nvPr/>
        </p:nvGrpSpPr>
        <p:grpSpPr>
          <a:xfrm>
            <a:off x="-4077" y="4953000"/>
            <a:ext cx="9910079" cy="1912088"/>
            <a:chOff x="-3765" y="4832896"/>
            <a:chExt cx="9147765" cy="2032192"/>
          </a:xfrm>
        </p:grpSpPr>
        <p:sp>
          <p:nvSpPr>
            <p:cNvPr id="7" name="Vrije v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Vrije v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Vrije v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Rechte verbindingslijn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1481332"/>
            <a:ext cx="89154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414347" y="274643"/>
            <a:ext cx="1925593" cy="5592761"/>
          </a:xfrm>
        </p:spPr>
        <p:txBody>
          <a:bodyPr vert="eaVert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29" rIns="91429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Punthaak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Punthaak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1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95300" y="1444297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4" y="1444297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4787900" y="5355103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36335" y="5443403"/>
            <a:ext cx="7759700" cy="648232"/>
          </a:xfrm>
          <a:noFill/>
        </p:spPr>
        <p:txBody>
          <a:bodyPr lIns="91429" tIns="0" rIns="91429" anchor="t"/>
          <a:lstStyle>
            <a:lvl1pPr marL="0" marR="18286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745082" y="6407946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7650" y="4865123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Vrije vorm 8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hoekige driehoek 9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Rechte verbindingslijn 10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unthaak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Punthaak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Vrije vorm 11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hoekige driehoek 13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1429" tIns="45715" rIns="91429" bIns="4571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95300" y="1481330"/>
            <a:ext cx="8915400" cy="4525963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4745082" y="6407946"/>
            <a:ext cx="2546571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9367878" y="6407946"/>
            <a:ext cx="396240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16" indent="-256001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18" indent="-228573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433" indent="-228573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63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5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8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581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153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726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9.png"/><Relationship Id="rId4" Type="http://schemas.openxmlformats.org/officeDocument/2006/relationships/hyperlink" Target="file:///C:\Users\Roland%20enof%20Anita\Dropbox\MyGitHub\GameConsole\Docs\Presentatie%20september%202022\MicroscoPi%20Demo.mp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 smtClean="0"/>
              <a:t>12-9-2022</a:t>
            </a:r>
            <a:endParaRPr lang="nl-NL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" y="1582316"/>
            <a:ext cx="3384375" cy="34808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72814" y="1681088"/>
            <a:ext cx="6432714" cy="2333817"/>
          </a:xfrm>
        </p:spPr>
        <p:txBody>
          <a:bodyPr>
            <a:noAutofit/>
          </a:bodyPr>
          <a:lstStyle/>
          <a:p>
            <a:pPr algn="ctr"/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Zo maak je </a:t>
            </a:r>
            <a:b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een eigen </a:t>
            </a:r>
            <a: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  <a:t/>
            </a:r>
            <a:b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  <a:t>spelcomputer</a:t>
            </a:r>
            <a:endParaRPr lang="nl-NL" sz="5400" dirty="0">
              <a:solidFill>
                <a:srgbClr val="0070C0"/>
              </a:solidFill>
              <a:latin typeface="Comic Sans MS" pitchFamily="66" charset="0"/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" y="12535"/>
            <a:ext cx="2105275" cy="118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-9624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Nadenken over nieuw project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20" y="1484785"/>
            <a:ext cx="200106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925932"/>
            <a:ext cx="5400600" cy="38921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5856339" y="3757246"/>
            <a:ext cx="396044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Wat als…….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…. we zelf iets ontwikkelen voor 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onze workshops !!</a:t>
            </a:r>
          </a:p>
          <a:p>
            <a:pPr marL="285750" indent="-285750">
              <a:buFontTx/>
              <a:buChar char="-"/>
            </a:pPr>
            <a:endParaRPr lang="nl-NL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6685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624065" indent="-514350">
              <a:buFont typeface="+mj-lt"/>
              <a:buAutoNum type="arabicPeriod"/>
            </a:pPr>
            <a:r>
              <a:rPr lang="nl-NL" b="1" dirty="0">
                <a:solidFill>
                  <a:srgbClr val="DCD714"/>
                </a:solidFill>
                <a:latin typeface="Comic Sans MS" pitchFamily="66" charset="0"/>
              </a:rPr>
              <a:t>Uitdagend &amp; 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leuk ……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…… </a:t>
            </a:r>
            <a:r>
              <a:rPr lang="nl-NL" b="1" dirty="0" err="1" smtClean="0">
                <a:solidFill>
                  <a:srgbClr val="DCD714"/>
                </a:solidFill>
                <a:latin typeface="Comic Sans MS" pitchFamily="66" charset="0"/>
              </a:rPr>
              <a:t>b.v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. een Spelcomputer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Gebaseerd op universele hardware 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Zelf de Games ontwikkelen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Leren door te doen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Centraal thema voor de nieuwe workshops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7705" y="121196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Onze projectwensen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6" y="1784592"/>
            <a:ext cx="1573958" cy="940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4622174"/>
            <a:ext cx="2177749" cy="1543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60" y="4544224"/>
            <a:ext cx="2088231" cy="2105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090" y="260648"/>
            <a:ext cx="2879576" cy="1422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jdelijke aanduiding voor inhoud 1"/>
          <p:cNvSpPr txBox="1">
            <a:spLocks/>
          </p:cNvSpPr>
          <p:nvPr/>
        </p:nvSpPr>
        <p:spPr>
          <a:xfrm>
            <a:off x="495300" y="1124744"/>
            <a:ext cx="9138220" cy="4882547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lvl1pPr marL="365716" indent="-256001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18" indent="-228573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43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86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35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8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1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153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5726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24003" indent="-514288">
              <a:buFont typeface="+mj-lt"/>
              <a:buAutoNum type="arabicPeriod"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endParaRPr lang="nl-NL" smtClean="0"/>
          </a:p>
          <a:p>
            <a:endParaRPr lang="nl-NL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6" y="2924944"/>
            <a:ext cx="1564630" cy="9845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77" y="4659528"/>
            <a:ext cx="1872207" cy="1522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105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5" y="1639150"/>
            <a:ext cx="2022177" cy="3236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3467092"/>
            <a:ext cx="4688150" cy="2088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292917"/>
            <a:ext cx="4082491" cy="2016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4" y="1052736"/>
            <a:ext cx="7278760" cy="50660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1814" y="0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Ontwikkelstappen Spelcomputer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30" y="1240472"/>
            <a:ext cx="3352940" cy="26205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208" y="3493054"/>
            <a:ext cx="2810572" cy="26346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510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98724" y="49485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Kort inkijkje in de Spelcomputer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698922"/>
            <a:ext cx="5257800" cy="3343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ep 11"/>
          <p:cNvGrpSpPr/>
          <p:nvPr/>
        </p:nvGrpSpPr>
        <p:grpSpPr>
          <a:xfrm>
            <a:off x="6667512" y="928671"/>
            <a:ext cx="3024187" cy="5357850"/>
            <a:chOff x="6609903" y="1192485"/>
            <a:chExt cx="3095625" cy="547687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903" y="1192485"/>
              <a:ext cx="3095625" cy="5476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7257975" y="5071665"/>
              <a:ext cx="2016224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>
              <a:off x="7257975" y="4074938"/>
              <a:ext cx="2016224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7257975" y="4074938"/>
              <a:ext cx="0" cy="99672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9274199" y="4074938"/>
              <a:ext cx="0" cy="99672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/>
          <p:cNvSpPr txBox="1"/>
          <p:nvPr/>
        </p:nvSpPr>
        <p:spPr>
          <a:xfrm>
            <a:off x="560512" y="5447714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Bare </a:t>
            </a:r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Arduino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– ATMega328 chip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4946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Inkijkje in de Spelcomputer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640632" y="5210037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Leds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&amp; Buttons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239551"/>
            <a:ext cx="3362325" cy="3333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00" y="2636912"/>
            <a:ext cx="2952750" cy="2181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ep 16"/>
          <p:cNvGrpSpPr/>
          <p:nvPr/>
        </p:nvGrpSpPr>
        <p:grpSpPr>
          <a:xfrm>
            <a:off x="6453198" y="928670"/>
            <a:ext cx="3131872" cy="5304652"/>
            <a:chOff x="6393160" y="1124744"/>
            <a:chExt cx="3286125" cy="5553075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160" y="1124744"/>
              <a:ext cx="3286125" cy="55530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7185248" y="6453336"/>
              <a:ext cx="180020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>
              <a:off x="7185248" y="5013176"/>
              <a:ext cx="1800200" cy="2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7185248" y="5013177"/>
              <a:ext cx="0" cy="14401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8985448" y="5013178"/>
              <a:ext cx="0" cy="1440158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13"/>
            <p:cNvCxnSpPr/>
            <p:nvPr/>
          </p:nvCxnSpPr>
          <p:spPr>
            <a:xfrm flipV="1">
              <a:off x="7312360" y="1556792"/>
              <a:ext cx="1529072" cy="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V="1">
              <a:off x="7312360" y="1556792"/>
              <a:ext cx="0" cy="18001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19"/>
            <p:cNvCxnSpPr/>
            <p:nvPr/>
          </p:nvCxnSpPr>
          <p:spPr>
            <a:xfrm flipV="1">
              <a:off x="8841432" y="1556794"/>
              <a:ext cx="0" cy="18001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 flipV="1">
              <a:off x="7312360" y="3356991"/>
              <a:ext cx="1529072" cy="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45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68833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Inkijkje in de Spelcomputer</a:t>
            </a:r>
          </a:p>
        </p:txBody>
      </p:sp>
      <p:grpSp>
        <p:nvGrpSpPr>
          <p:cNvPr id="12" name="Groep 11"/>
          <p:cNvGrpSpPr/>
          <p:nvPr/>
        </p:nvGrpSpPr>
        <p:grpSpPr>
          <a:xfrm>
            <a:off x="6596074" y="1071547"/>
            <a:ext cx="2952749" cy="5143536"/>
            <a:chOff x="6609903" y="1192485"/>
            <a:chExt cx="3095625" cy="547687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903" y="1192485"/>
              <a:ext cx="3095625" cy="5476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6609903" y="4509120"/>
              <a:ext cx="1151409" cy="67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 flipV="1">
              <a:off x="6616178" y="1844147"/>
              <a:ext cx="1148333" cy="67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6616178" y="1844147"/>
              <a:ext cx="0" cy="2664973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7761312" y="1844824"/>
              <a:ext cx="3199" cy="2664972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/>
          <p:cNvSpPr txBox="1"/>
          <p:nvPr/>
        </p:nvSpPr>
        <p:spPr>
          <a:xfrm>
            <a:off x="1352600" y="5062477"/>
            <a:ext cx="2978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Batterij voeding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539875"/>
            <a:ext cx="4608512" cy="26019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875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8877" y="49485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Inkijkje in de Spelcomputer</a:t>
            </a:r>
          </a:p>
        </p:txBody>
      </p:sp>
      <p:grpSp>
        <p:nvGrpSpPr>
          <p:cNvPr id="18" name="Groep 17"/>
          <p:cNvGrpSpPr/>
          <p:nvPr/>
        </p:nvGrpSpPr>
        <p:grpSpPr>
          <a:xfrm>
            <a:off x="6596074" y="1071547"/>
            <a:ext cx="2990327" cy="5214974"/>
            <a:chOff x="6609903" y="1192485"/>
            <a:chExt cx="3133203" cy="547687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903" y="1192485"/>
              <a:ext cx="3095625" cy="5476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8985448" y="1844824"/>
              <a:ext cx="757658" cy="67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 flipV="1">
              <a:off x="8974892" y="4223060"/>
              <a:ext cx="768214" cy="678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9743106" y="1844147"/>
              <a:ext cx="0" cy="237959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8988647" y="1844824"/>
              <a:ext cx="0" cy="237891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/>
          <p:cNvSpPr txBox="1"/>
          <p:nvPr/>
        </p:nvSpPr>
        <p:spPr>
          <a:xfrm>
            <a:off x="899746" y="5062477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Programmeer interfaces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412775"/>
            <a:ext cx="2664296" cy="2810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934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Soldeer je eigen printje</a:t>
            </a: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67866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Nieuwe 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68" y="2357430"/>
            <a:ext cx="5689476" cy="2752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44" y="4139554"/>
            <a:ext cx="2908913" cy="2061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909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1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Programmeer je eigen toepassing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2366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Nieuwe workshop </a:t>
            </a:r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290" y="2357430"/>
            <a:ext cx="3721142" cy="37468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49" y="1999695"/>
            <a:ext cx="2092111" cy="2231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883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 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Nieuwe workshop </a:t>
            </a:r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852936"/>
            <a:ext cx="4655381" cy="3257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1026" name="Picture 2" descr="D:\Mijn instellingen\Bureaublad\56956644_577883129364024_9081925238945480704_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0" y="764704"/>
            <a:ext cx="2952327" cy="29523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93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28476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Disclaimer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475152"/>
            <a:ext cx="4602063" cy="2704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1988840"/>
            <a:ext cx="2544440" cy="20566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9463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 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Nieuwe workshop </a:t>
            </a:r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2204864"/>
            <a:ext cx="2615140" cy="3816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772" y="2293352"/>
            <a:ext cx="3125131" cy="3700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50" y="1167318"/>
            <a:ext cx="3594127" cy="48268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477" y="764704"/>
            <a:ext cx="1966851" cy="4044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8" y="2420888"/>
            <a:ext cx="4623070" cy="41970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178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832" y="4479574"/>
            <a:ext cx="3656855" cy="20569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Maak je eigen 3D Ontwerp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Nieuwe workshop </a:t>
            </a:r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01" y="1340768"/>
            <a:ext cx="4209835" cy="3384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 smtClean="0"/>
              <a:t>12-9-2022</a:t>
            </a:r>
            <a:endParaRPr lang="nl-NL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2112439"/>
            <a:ext cx="3610733" cy="3312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1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Maak je eigen 3D Ontwerp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Nieuwe workshop </a:t>
            </a:r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720" y="3214686"/>
            <a:ext cx="4248228" cy="2357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5514" y="2571744"/>
            <a:ext cx="4236027" cy="23098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69720" y="1770496"/>
            <a:ext cx="1143008" cy="1126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0968" y="2571744"/>
            <a:ext cx="1143008" cy="10377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321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6" y="2857496"/>
            <a:ext cx="5224395" cy="3143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272480" y="1132945"/>
            <a:ext cx="8983474" cy="4600312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Ontwerp je eigen elektronica schakeling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Nieuwe workshop </a:t>
            </a:r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2" y="2143116"/>
            <a:ext cx="3647419" cy="3110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48" y="3480528"/>
            <a:ext cx="5983257" cy="29242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2143115"/>
            <a:ext cx="3758000" cy="179573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8480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1 – Solderen | Ma 31 Oktober 2022</a:t>
            </a:r>
          </a:p>
          <a:p>
            <a:pPr marL="109715" indent="0">
              <a:buNone/>
            </a:pPr>
            <a:endParaRPr lang="nl-NL" sz="28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2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Do 24 November 2022</a:t>
            </a:r>
          </a:p>
          <a:p>
            <a:pPr marL="109715" indent="0">
              <a:buNone/>
            </a:pP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Workshop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Do 26 Januari 2023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16632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Nu gepland; Workshops Solderen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0252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Je kan je nu al inschrijven voor de </a:t>
            </a:r>
            <a:b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</a:b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Solderen</a:t>
            </a: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Elke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avond dat we open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zijn; open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inloop. </a:t>
            </a:r>
          </a:p>
          <a:p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Gasten zijn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dan altijd welkom </a:t>
            </a: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5640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5-puntige ster 3"/>
          <p:cNvSpPr/>
          <p:nvPr/>
        </p:nvSpPr>
        <p:spPr>
          <a:xfrm>
            <a:off x="3621956" y="3572232"/>
            <a:ext cx="2736304" cy="2664296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Kom Langs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5" name="Ovaal 4"/>
          <p:cNvSpPr/>
          <p:nvPr/>
        </p:nvSpPr>
        <p:spPr>
          <a:xfrm>
            <a:off x="6969224" y="3789040"/>
            <a:ext cx="2232248" cy="14257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Neem anderen mee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Gelijkbenige driehoek 5"/>
          <p:cNvSpPr/>
          <p:nvPr/>
        </p:nvSpPr>
        <p:spPr>
          <a:xfrm>
            <a:off x="848544" y="3573016"/>
            <a:ext cx="2088232" cy="144016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latin typeface="Comic Sans MS" pitchFamily="66" charset="0"/>
              </a:rPr>
              <a:t>Schrijf je in</a:t>
            </a:r>
            <a:endParaRPr lang="nl-NL" b="1" dirty="0">
              <a:latin typeface="Comic Sans MS" pitchFamily="66" charset="0"/>
            </a:endParaRP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7604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47" y="1628800"/>
            <a:ext cx="6615135" cy="3744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915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Onderwerpen vanavond;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Wie/wat/waarom TechDen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Wat hebben we zoal gedaan?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Ons nieuwe Spelcomputer project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Kort inkijkje in de spelcomputer hardware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Nieuwe workshop ideeën</a:t>
            </a: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28476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Wat gaan we doen?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2096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7136" y="2290264"/>
            <a:ext cx="2357454" cy="35728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wie zijn wij?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0592" y="908720"/>
            <a:ext cx="2857520" cy="31679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echthoek 24"/>
          <p:cNvSpPr/>
          <p:nvPr/>
        </p:nvSpPr>
        <p:spPr>
          <a:xfrm rot="473280">
            <a:off x="6516709" y="1587396"/>
            <a:ext cx="24978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Roland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28" name="Rechthoek 27"/>
          <p:cNvSpPr/>
          <p:nvPr/>
        </p:nvSpPr>
        <p:spPr>
          <a:xfrm rot="20996161">
            <a:off x="2426228" y="3810083"/>
            <a:ext cx="1970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Jacko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2717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</a:t>
            </a:r>
            <a:r>
              <a:rPr lang="nl-NL" dirty="0" err="1" smtClean="0">
                <a:solidFill>
                  <a:srgbClr val="00B0F0"/>
                </a:solidFill>
                <a:latin typeface="Comic Sans MS" pitchFamily="66" charset="0"/>
              </a:rPr>
              <a:t>LedCube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8" y="1340768"/>
            <a:ext cx="3728243" cy="3703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501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Dit recente ontwerp combineert 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veel </a:t>
            </a:r>
            <a:r>
              <a:rPr lang="nl-NL" dirty="0">
                <a:latin typeface="Comic Sans MS" pitchFamily="66" charset="0"/>
              </a:rPr>
              <a:t>van mijn hobby's</a:t>
            </a:r>
            <a:r>
              <a:rPr lang="nl-NL" dirty="0" smtClean="0">
                <a:latin typeface="Comic Sans MS" pitchFamily="66" charset="0"/>
              </a:rPr>
              <a:t>;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Lego</a:t>
            </a:r>
            <a:r>
              <a:rPr lang="nl-NL" dirty="0">
                <a:latin typeface="Comic Sans MS" pitchFamily="66" charset="0"/>
              </a:rPr>
              <a:t>, elektronica, 3D printen</a:t>
            </a:r>
            <a:r>
              <a:rPr lang="nl-NL" dirty="0" smtClean="0">
                <a:latin typeface="Comic Sans MS" pitchFamily="66" charset="0"/>
              </a:rPr>
              <a:t>,</a:t>
            </a:r>
          </a:p>
          <a:p>
            <a:pPr marL="109715" indent="0">
              <a:buNone/>
            </a:pPr>
            <a:r>
              <a:rPr lang="nl-NL" dirty="0" err="1" smtClean="0">
                <a:latin typeface="Comic Sans MS" pitchFamily="66" charset="0"/>
              </a:rPr>
              <a:t>Arduino</a:t>
            </a:r>
            <a:r>
              <a:rPr lang="nl-NL" dirty="0">
                <a:latin typeface="Comic Sans MS" pitchFamily="66" charset="0"/>
              </a:rPr>
              <a:t>, </a:t>
            </a:r>
            <a:r>
              <a:rPr lang="nl-NL" dirty="0" err="1">
                <a:latin typeface="Comic Sans MS" pitchFamily="66" charset="0"/>
              </a:rPr>
              <a:t>Raspberry</a:t>
            </a:r>
            <a:r>
              <a:rPr lang="nl-NL" dirty="0">
                <a:latin typeface="Comic Sans MS" pitchFamily="66" charset="0"/>
              </a:rPr>
              <a:t> Pi, enz</a:t>
            </a:r>
            <a:r>
              <a:rPr lang="nl-NL" dirty="0" smtClean="0">
                <a:latin typeface="Comic Sans MS" pitchFamily="66" charset="0"/>
              </a:rPr>
              <a:t>.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Was g</a:t>
            </a:r>
            <a:r>
              <a:rPr lang="nl-NL" dirty="0" smtClean="0"/>
              <a:t>oed </a:t>
            </a:r>
            <a:r>
              <a:rPr lang="nl-NL" dirty="0"/>
              <a:t>voor héél véél </a:t>
            </a:r>
            <a:r>
              <a:rPr lang="nl-NL" dirty="0" smtClean="0"/>
              <a:t>uren</a:t>
            </a:r>
          </a:p>
          <a:p>
            <a:pPr marL="109715" indent="0">
              <a:buNone/>
            </a:pPr>
            <a:r>
              <a:rPr lang="nl-NL" dirty="0"/>
              <a:t>b</a:t>
            </a:r>
            <a:r>
              <a:rPr lang="nl-NL" dirty="0" smtClean="0"/>
              <a:t>ouwplezier </a:t>
            </a:r>
            <a:endParaRPr lang="nl-NL" dirty="0"/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r>
              <a:rPr lang="nl-NL" sz="1800" dirty="0" smtClean="0">
                <a:latin typeface="Comic Sans MS" pitchFamily="66" charset="0"/>
                <a:hlinkClick r:id="rId4" action="ppaction://hlinkfile"/>
              </a:rPr>
              <a:t>Filmpje </a:t>
            </a:r>
            <a:r>
              <a:rPr lang="nl-NL" sz="1800" dirty="0" err="1" smtClean="0">
                <a:latin typeface="Comic Sans MS" pitchFamily="66" charset="0"/>
                <a:hlinkClick r:id="rId4" action="ppaction://hlinkfile"/>
              </a:rPr>
              <a:t>microscoPi</a:t>
            </a:r>
            <a:r>
              <a:rPr lang="nl-NL" sz="1800" dirty="0" smtClean="0">
                <a:latin typeface="Comic Sans MS" pitchFamily="66" charset="0"/>
                <a:hlinkClick r:id="rId4" action="ppaction://hlinkfile"/>
              </a:rPr>
              <a:t> @myPC</a:t>
            </a:r>
            <a:r>
              <a:rPr lang="nl-NL" sz="1800" dirty="0" smtClean="0">
                <a:latin typeface="Comic Sans MS" pitchFamily="66" charset="0"/>
              </a:rPr>
              <a:t> </a:t>
            </a:r>
            <a:endParaRPr lang="nl-NL" sz="1800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– Digitale microscoop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68" y="1052736"/>
            <a:ext cx="3277542" cy="5616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6453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987388"/>
            <a:ext cx="3080538" cy="4883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1031901"/>
            <a:ext cx="2952328" cy="4852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987388"/>
            <a:ext cx="2371948" cy="3139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80" y="4293096"/>
            <a:ext cx="2215027" cy="2334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2821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2958400" y="1412776"/>
            <a:ext cx="451487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b="1" dirty="0" smtClean="0">
                <a:latin typeface="Comic Sans MS" pitchFamily="66" charset="0"/>
              </a:rPr>
              <a:t>Community</a:t>
            </a:r>
            <a:endParaRPr lang="nl-NL" sz="3600" b="1" dirty="0">
              <a:latin typeface="Comic Sans MS" pitchFamily="66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185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Waarom?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5" name="5-puntige ster 4"/>
          <p:cNvSpPr/>
          <p:nvPr/>
        </p:nvSpPr>
        <p:spPr>
          <a:xfrm>
            <a:off x="344488" y="2927096"/>
            <a:ext cx="2408188" cy="244827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Maken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Ovaal 5"/>
          <p:cNvSpPr/>
          <p:nvPr/>
        </p:nvSpPr>
        <p:spPr>
          <a:xfrm>
            <a:off x="3584847" y="3896196"/>
            <a:ext cx="2459083" cy="16561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Leren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7" name="Gelijkbenige driehoek 6"/>
          <p:cNvSpPr/>
          <p:nvPr/>
        </p:nvSpPr>
        <p:spPr>
          <a:xfrm>
            <a:off x="7185248" y="3608944"/>
            <a:ext cx="2160240" cy="1732496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Spelen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585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Eerdere workshops </a:t>
            </a:r>
            <a:r>
              <a:rPr lang="nl-NL" i="1" dirty="0" smtClean="0">
                <a:solidFill>
                  <a:srgbClr val="00B0F0"/>
                </a:solidFill>
                <a:latin typeface="Comic Sans MS" pitchFamily="66" charset="0"/>
              </a:rPr>
              <a:t>Solderen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133475"/>
            <a:ext cx="6629350" cy="5024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980728"/>
            <a:ext cx="4821584" cy="3951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96" y="4051330"/>
            <a:ext cx="5400781" cy="22177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684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">
  <a:themeElements>
    <a:clrScheme name="Concour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2087</TotalTime>
  <Words>1252</Words>
  <Application>Microsoft Office PowerPoint</Application>
  <PresentationFormat>A4 (210 x 297 mm)</PresentationFormat>
  <Paragraphs>313</Paragraphs>
  <Slides>26</Slides>
  <Notes>26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27" baseType="lpstr">
      <vt:lpstr>Concours</vt:lpstr>
      <vt:lpstr>Zo maak je  een eigen  spelcomputer</vt:lpstr>
      <vt:lpstr>TechDen Zwolle – Disclaimer</vt:lpstr>
      <vt:lpstr>TechDen Zwolle – Wat gaan we doen?</vt:lpstr>
      <vt:lpstr>TechDen Zwolle - wie zijn wij?</vt:lpstr>
      <vt:lpstr>Eigen projecten - LedCube</vt:lpstr>
      <vt:lpstr>Eigen projecten – Digitale microscoop</vt:lpstr>
      <vt:lpstr>Eigen projecten - Microscope</vt:lpstr>
      <vt:lpstr>TechDen Zwolle - Waarom?</vt:lpstr>
      <vt:lpstr>Eerdere workshops Solderen</vt:lpstr>
      <vt:lpstr>Nadenken over nieuw project</vt:lpstr>
      <vt:lpstr>Onze projectwensen</vt:lpstr>
      <vt:lpstr>Ontwikkelstappen Spelcomputer</vt:lpstr>
      <vt:lpstr>Kort inkijkje in de Spelcomputer</vt:lpstr>
      <vt:lpstr>Inkijkje in de Spelcomputer</vt:lpstr>
      <vt:lpstr>Inkijkje in de Spelcomputer</vt:lpstr>
      <vt:lpstr>Inkijkje in de Spelcomputer</vt:lpstr>
      <vt:lpstr>Nieuwe workshop ideeën</vt:lpstr>
      <vt:lpstr>Nieuwe workshop ideeën</vt:lpstr>
      <vt:lpstr>Nieuwe workshop ideeën</vt:lpstr>
      <vt:lpstr>Nieuwe workshop ideeën</vt:lpstr>
      <vt:lpstr>Nieuwe workshop ideeën</vt:lpstr>
      <vt:lpstr>Nieuwe workshop ideeën</vt:lpstr>
      <vt:lpstr>Nieuwe workshop ideeën</vt:lpstr>
      <vt:lpstr>Nu gepland; Workshops Solderen</vt:lpstr>
      <vt:lpstr>TechDen Zwolle</vt:lpstr>
      <vt:lpstr>TechDen Zwolle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Roland enof Anita</dc:creator>
  <cp:lastModifiedBy>Roland enof Anita</cp:lastModifiedBy>
  <cp:revision>173</cp:revision>
  <cp:lastPrinted>2022-08-29T13:00:22Z</cp:lastPrinted>
  <dcterms:created xsi:type="dcterms:W3CDTF">2021-07-01T07:07:20Z</dcterms:created>
  <dcterms:modified xsi:type="dcterms:W3CDTF">2022-08-29T13:02:58Z</dcterms:modified>
</cp:coreProperties>
</file>